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9" r:id="rId12"/>
    <p:sldId id="272" r:id="rId13"/>
    <p:sldId id="273" r:id="rId14"/>
    <p:sldId id="275" r:id="rId15"/>
    <p:sldId id="276" r:id="rId16"/>
    <p:sldId id="277" r:id="rId17"/>
    <p:sldId id="278" r:id="rId18"/>
    <p:sldId id="280" r:id="rId19"/>
    <p:sldId id="281" r:id="rId20"/>
    <p:sldId id="268" r:id="rId21"/>
    <p:sldId id="269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Work Sans Light" pitchFamily="2" charset="0"/>
      <p:regular r:id="rId28"/>
      <p:bold r:id="rId29"/>
      <p:italic r:id="rId30"/>
      <p:boldItalic r:id="rId31"/>
    </p:embeddedFont>
    <p:embeddedFont>
      <p:font typeface="Work Sans Medium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42" roundtripDataSignature="AMtx7mizLMLYxJT+YG1vp2b2wCm+Ce/y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9AFE21-4FB6-790D-AB7E-93FD39778E5A}" v="373" dt="2024-06-26T02:04:11.937"/>
    <p1510:client id="{D8F74024-CFBA-A12C-028A-D1356045D6E7}" v="621" dt="2024-06-26T02:05:11.6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customschemas.google.com/relationships/presentationmetadata" Target="metadata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3" name="Google Shape;1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3" name="Google Shape;1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11849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78" name="Google Shape;17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83" name="Google Shape;1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9" name="Google Shape;1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2" name="Google Shape;14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0" name="Google Shape;15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8" name="Google Shape;15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18" descr="Patrón de fond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2" name="Google Shape;62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4" name="Google Shape;64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" descr="Window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00470" y="206391"/>
            <a:ext cx="11891530" cy="1480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 descr="Window"/>
          <p:cNvPicPr preferRelativeResize="0"/>
          <p:nvPr/>
        </p:nvPicPr>
        <p:blipFill rotWithShape="1">
          <a:blip r:embed="rId4">
            <a:alphaModFix amt="20000"/>
          </a:blip>
          <a:srcRect/>
          <a:stretch/>
        </p:blipFill>
        <p:spPr>
          <a:xfrm>
            <a:off x="1890944" y="1777984"/>
            <a:ext cx="8895425" cy="48736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"/>
          <p:cNvSpPr txBox="1"/>
          <p:nvPr/>
        </p:nvSpPr>
        <p:spPr>
          <a:xfrm>
            <a:off x="8004014" y="6085642"/>
            <a:ext cx="405482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Análisis y Desarrollo de Software</a:t>
            </a:r>
            <a:endParaRPr/>
          </a:p>
        </p:txBody>
      </p:sp>
      <p:sp>
        <p:nvSpPr>
          <p:cNvPr id="99" name="Google Shape;99;p1"/>
          <p:cNvSpPr txBox="1"/>
          <p:nvPr/>
        </p:nvSpPr>
        <p:spPr>
          <a:xfrm>
            <a:off x="4199694" y="3614652"/>
            <a:ext cx="389674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dk1"/>
                </a:solidFill>
                <a:latin typeface="Work Sans Medium"/>
                <a:sym typeface="Work Sans Medium"/>
              </a:rPr>
              <a:t>FUTCOL</a:t>
            </a:r>
            <a:endParaRPr sz="7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chemeClr val="lt1"/>
              </a:buClr>
              <a:buSzPts val="4000"/>
            </a:pPr>
            <a:r>
              <a:rPr lang="es-ES">
                <a:solidFill>
                  <a:schemeClr val="lt1"/>
                </a:solidFill>
              </a:rPr>
              <a:t>Diccionario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" name="Imagen 2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B8F70FBB-3211-A4A8-976C-6EEDA63D4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432" y="1485462"/>
            <a:ext cx="4143066" cy="5376041"/>
          </a:xfrm>
          <a:prstGeom prst="rect">
            <a:avLst/>
          </a:prstGeom>
        </p:spPr>
      </p:pic>
      <p:pic>
        <p:nvPicPr>
          <p:cNvPr id="4" name="Imagen 3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B178BECF-DF1C-21CF-9BB6-ABED22225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7933" y="1483274"/>
            <a:ext cx="4151824" cy="536728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chemeClr val="lt1"/>
              </a:buClr>
              <a:buSzPts val="4000"/>
            </a:pPr>
            <a:r>
              <a:rPr lang="es-ES">
                <a:solidFill>
                  <a:schemeClr val="lt1"/>
                </a:solidFill>
              </a:rPr>
              <a:t>Diccionario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802F7961-501B-CE3D-2878-B868884C0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32" y="1489842"/>
            <a:ext cx="4125549" cy="536728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ACAA666-0C89-D0CF-6EE0-9F2A1F7F5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553" y="1487653"/>
            <a:ext cx="4195618" cy="536728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C22604C-951F-8602-47D5-FE1E7E4171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" r="-276" b="70000"/>
          <a:stretch/>
        </p:blipFill>
        <p:spPr>
          <a:xfrm>
            <a:off x="8502110" y="3456152"/>
            <a:ext cx="3685631" cy="142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47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176A0E-33AD-A146-D171-22F9D978B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745" y="117722"/>
            <a:ext cx="10515600" cy="1325563"/>
          </a:xfrm>
        </p:spPr>
        <p:txBody>
          <a:bodyPr/>
          <a:lstStyle/>
          <a:p>
            <a:r>
              <a:rPr lang="es-ES" sz="4000">
                <a:solidFill>
                  <a:schemeClr val="bg1"/>
                </a:solidFill>
                <a:latin typeface="Work Sans Medium"/>
              </a:rPr>
              <a:t>Contabilidad: Estructura del mercado </a:t>
            </a:r>
          </a:p>
        </p:txBody>
      </p:sp>
      <p:pic>
        <p:nvPicPr>
          <p:cNvPr id="3" name="Imagen 2" descr="Imagen que contiene Tabla&#10;&#10;Descripción generada automáticamente">
            <a:extLst>
              <a:ext uri="{FF2B5EF4-FFF2-40B4-BE49-F238E27FC236}">
                <a16:creationId xmlns:a16="http://schemas.microsoft.com/office/drawing/2014/main" id="{E7EA5146-DB6F-0B0C-90C0-732A86A8E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1582263"/>
            <a:ext cx="1024890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781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CF4829-5FBA-69E4-AFFD-ECAE57E03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" y="138339"/>
            <a:ext cx="10515600" cy="1325563"/>
          </a:xfrm>
        </p:spPr>
        <p:txBody>
          <a:bodyPr/>
          <a:lstStyle/>
          <a:p>
            <a:r>
              <a:rPr lang="es-ES" sz="4000">
                <a:solidFill>
                  <a:schemeClr val="bg1"/>
                </a:solidFill>
                <a:latin typeface="Work Sans Medium"/>
              </a:rPr>
              <a:t>Contabilidad: Datos económicos</a:t>
            </a:r>
            <a:endParaRPr lang="es-ES" err="1">
              <a:solidFill>
                <a:schemeClr val="bg1"/>
              </a:solidFill>
            </a:endParaRPr>
          </a:p>
        </p:txBody>
      </p:sp>
      <p:pic>
        <p:nvPicPr>
          <p:cNvPr id="4" name="Imagen 3" descr="Tabla&#10;&#10;Descripción generada automáticamente">
            <a:extLst>
              <a:ext uri="{FF2B5EF4-FFF2-40B4-BE49-F238E27FC236}">
                <a16:creationId xmlns:a16="http://schemas.microsoft.com/office/drawing/2014/main" id="{9EFE2469-50EE-3F0D-9D6D-D4CCE2674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814058"/>
            <a:ext cx="845820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70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218FE5-0393-00D5-4B08-419E84292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69" y="147411"/>
            <a:ext cx="10515600" cy="1325563"/>
          </a:xfrm>
        </p:spPr>
        <p:txBody>
          <a:bodyPr/>
          <a:lstStyle/>
          <a:p>
            <a:r>
              <a:rPr lang="es-ES" sz="4000">
                <a:solidFill>
                  <a:schemeClr val="bg1"/>
                </a:solidFill>
                <a:latin typeface="Work Sans Medium"/>
              </a:rPr>
              <a:t>Contabilidad: Plan de inversión</a:t>
            </a:r>
            <a:endParaRPr lang="es-ES" err="1">
              <a:solidFill>
                <a:schemeClr val="bg1"/>
              </a:solidFill>
            </a:endParaRPr>
          </a:p>
        </p:txBody>
      </p:sp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6346525A-261F-D8A5-0865-992B38CB6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97" y="1472029"/>
            <a:ext cx="5419224" cy="5075824"/>
          </a:xfrm>
          <a:prstGeom prst="rect">
            <a:avLst/>
          </a:prstGeom>
        </p:spPr>
      </p:pic>
      <p:pic>
        <p:nvPicPr>
          <p:cNvPr id="4" name="Imagen 3" descr="Tabla&#10;&#10;Descripción generada automáticamente">
            <a:extLst>
              <a:ext uri="{FF2B5EF4-FFF2-40B4-BE49-F238E27FC236}">
                <a16:creationId xmlns:a16="http://schemas.microsoft.com/office/drawing/2014/main" id="{A3D776A0-994A-CBDB-561F-F1A836131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210" y="1471409"/>
            <a:ext cx="6777790" cy="1127865"/>
          </a:xfrm>
          <a:prstGeom prst="rect">
            <a:avLst/>
          </a:prstGeom>
        </p:spPr>
      </p:pic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F23963E5-CF9D-5308-2B15-801BE935E5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0900" y="4539343"/>
            <a:ext cx="5427394" cy="2321626"/>
          </a:xfrm>
          <a:prstGeom prst="rect">
            <a:avLst/>
          </a:prstGeom>
        </p:spPr>
      </p:pic>
      <p:pic>
        <p:nvPicPr>
          <p:cNvPr id="6" name="Imagen 5" descr="Tabla&#10;&#10;Descripción generada automáticamente">
            <a:extLst>
              <a:ext uri="{FF2B5EF4-FFF2-40B4-BE49-F238E27FC236}">
                <a16:creationId xmlns:a16="http://schemas.microsoft.com/office/drawing/2014/main" id="{CCF43F15-6906-C85E-5BFB-BF010F06D6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106" y="2600262"/>
            <a:ext cx="5729967" cy="194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855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FBE1B8-A928-8294-55CB-A5AE745FE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69" y="97930"/>
            <a:ext cx="10515600" cy="1325563"/>
          </a:xfrm>
        </p:spPr>
        <p:txBody>
          <a:bodyPr/>
          <a:lstStyle/>
          <a:p>
            <a:r>
              <a:rPr lang="es-ES" sz="4000">
                <a:solidFill>
                  <a:schemeClr val="bg1"/>
                </a:solidFill>
                <a:latin typeface="Work Sans Medium"/>
              </a:rPr>
              <a:t>Contabilidad: Gastos de personal</a:t>
            </a:r>
          </a:p>
        </p:txBody>
      </p:sp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634D23FC-DBEE-DDE3-D5FD-47735F133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4542"/>
            <a:ext cx="12192000" cy="2146578"/>
          </a:xfrm>
          <a:prstGeom prst="rect">
            <a:avLst/>
          </a:prstGeom>
        </p:spPr>
      </p:pic>
      <p:pic>
        <p:nvPicPr>
          <p:cNvPr id="5" name="Imagen 4" descr="Tabla">
            <a:extLst>
              <a:ext uri="{FF2B5EF4-FFF2-40B4-BE49-F238E27FC236}">
                <a16:creationId xmlns:a16="http://schemas.microsoft.com/office/drawing/2014/main" id="{C3972178-6A0B-FB7A-F708-4CF281F99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63256"/>
            <a:ext cx="7738754" cy="3197472"/>
          </a:xfrm>
          <a:prstGeom prst="rect">
            <a:avLst/>
          </a:prstGeom>
        </p:spPr>
      </p:pic>
      <p:pic>
        <p:nvPicPr>
          <p:cNvPr id="6" name="Imagen 5" descr="Tabla&#10;&#10;Descripción generada automáticamente">
            <a:extLst>
              <a:ext uri="{FF2B5EF4-FFF2-40B4-BE49-F238E27FC236}">
                <a16:creationId xmlns:a16="http://schemas.microsoft.com/office/drawing/2014/main" id="{2F1C53BC-03D0-F442-E2BD-80CF7066E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8567" y="3904321"/>
            <a:ext cx="4453619" cy="252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993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F6E3E2-F018-FB2D-010E-00FDDCB16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69" y="384917"/>
            <a:ext cx="10515600" cy="1325563"/>
          </a:xfrm>
        </p:spPr>
        <p:txBody>
          <a:bodyPr/>
          <a:lstStyle/>
          <a:p>
            <a:r>
              <a:rPr lang="es-ES" sz="4000">
                <a:solidFill>
                  <a:schemeClr val="bg1"/>
                </a:solidFill>
                <a:latin typeface="Work Sans Medium"/>
              </a:rPr>
              <a:t>Contabilidad</a:t>
            </a:r>
            <a:r>
              <a:rPr lang="es-ES" sz="4000">
                <a:solidFill>
                  <a:schemeClr val="bg1"/>
                </a:solidFill>
              </a:rPr>
              <a:t>: Grafica de gastos de personal</a:t>
            </a:r>
          </a:p>
          <a:p>
            <a:endParaRPr lang="es-ES"/>
          </a:p>
        </p:txBody>
      </p:sp>
      <p:pic>
        <p:nvPicPr>
          <p:cNvPr id="3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32CA1E42-BD68-C2B6-5F5F-9101C14F3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61" y="1711036"/>
            <a:ext cx="5310003" cy="2832266"/>
          </a:xfrm>
          <a:prstGeom prst="rect">
            <a:avLst/>
          </a:prstGeom>
        </p:spPr>
      </p:pic>
      <p:pic>
        <p:nvPicPr>
          <p:cNvPr id="4" name="Imagen 3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AC45227C-ECBD-130C-5B65-B5306B2CC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690" y="3427082"/>
            <a:ext cx="5443971" cy="333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74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B4757-5C54-2D8D-977C-BE63EDE93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69" y="117723"/>
            <a:ext cx="10515600" cy="1325563"/>
          </a:xfrm>
        </p:spPr>
        <p:txBody>
          <a:bodyPr/>
          <a:lstStyle/>
          <a:p>
            <a:r>
              <a:rPr lang="es-ES" sz="4000">
                <a:solidFill>
                  <a:schemeClr val="bg1"/>
                </a:solidFill>
                <a:latin typeface="Work Sans Medium"/>
              </a:rPr>
              <a:t>Contabilidad: Gastos administrativos</a:t>
            </a:r>
            <a:endParaRPr lang="es-ES">
              <a:solidFill>
                <a:schemeClr val="bg1"/>
              </a:solidFill>
            </a:endParaRPr>
          </a:p>
        </p:txBody>
      </p:sp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8D191CBE-2437-2DCA-C8F9-86DDFE137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889" y="1841851"/>
            <a:ext cx="8474405" cy="452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79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C56F6A-72AD-44B2-E462-FCC000E26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69" y="137515"/>
            <a:ext cx="10515600" cy="1325563"/>
          </a:xfrm>
        </p:spPr>
        <p:txBody>
          <a:bodyPr>
            <a:normAutofit/>
          </a:bodyPr>
          <a:lstStyle/>
          <a:p>
            <a:r>
              <a:rPr lang="es-ES" sz="4000">
                <a:solidFill>
                  <a:schemeClr val="bg1"/>
                </a:solidFill>
                <a:latin typeface="Work Sans Medium"/>
              </a:rPr>
              <a:t>Contabilidad: Comportamiento de ventas</a:t>
            </a:r>
          </a:p>
        </p:txBody>
      </p:sp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DC6E382C-B0A0-D9E8-F616-F74AB3E3C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555" y="1869621"/>
            <a:ext cx="9693853" cy="454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4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1B299F-4414-3612-832B-5F32FCEAA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" y="219982"/>
            <a:ext cx="10515600" cy="1325563"/>
          </a:xfrm>
        </p:spPr>
        <p:txBody>
          <a:bodyPr/>
          <a:lstStyle/>
          <a:p>
            <a:r>
              <a:rPr lang="es-ES" sz="4000">
                <a:solidFill>
                  <a:schemeClr val="bg1"/>
                </a:solidFill>
                <a:latin typeface="Work Sans Medium"/>
              </a:rPr>
              <a:t>Contabilidad: Productos</a:t>
            </a:r>
          </a:p>
        </p:txBody>
      </p:sp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E0ED8400-0CDF-641D-4619-DB5B9601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837" y="1621744"/>
            <a:ext cx="755332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63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Integrantes</a:t>
            </a:r>
            <a:endParaRPr/>
          </a:p>
        </p:txBody>
      </p:sp>
      <p:pic>
        <p:nvPicPr>
          <p:cNvPr id="105" name="Google Shape;10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236" y="1704513"/>
            <a:ext cx="3186738" cy="40054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"/>
          <p:cNvSpPr txBox="1"/>
          <p:nvPr/>
        </p:nvSpPr>
        <p:spPr>
          <a:xfrm>
            <a:off x="4412338" y="3429000"/>
            <a:ext cx="3914916" cy="2287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Jhoan</a:t>
            </a:r>
            <a:r>
              <a:rPr lang="es-MX" sz="1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Camilo </a:t>
            </a:r>
            <a:r>
              <a:rPr lang="es-MX" sz="18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Gonzalez</a:t>
            </a:r>
            <a:r>
              <a:rPr lang="es-MX" sz="1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Herrera </a:t>
            </a:r>
            <a:r>
              <a:rPr lang="es-CO" sz="20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marL="28575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Javier Felipe Pulido Herrera </a:t>
            </a:r>
            <a:r>
              <a:rPr lang="es-CO" sz="20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endParaRPr lang="es-CO" sz="2000" b="0">
              <a:effectLst/>
            </a:endParaRPr>
          </a:p>
          <a:p>
            <a:pPr marL="28575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Tomas Steven Rodríguez Cruz </a:t>
            </a:r>
            <a:endParaRPr lang="es-CO" sz="2000" b="0">
              <a:effectLst/>
            </a:endParaRPr>
          </a:p>
          <a:p>
            <a:pPr marL="28575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Kevin Eduard Hernández </a:t>
            </a:r>
            <a:r>
              <a:rPr lang="es-MX" sz="18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Gonzalez</a:t>
            </a:r>
            <a:r>
              <a:rPr lang="es-MX" sz="1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s-CO" sz="20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endParaRPr lang="es-CO" sz="2000" b="0">
              <a:effectLst/>
            </a:endParaRPr>
          </a:p>
          <a:p>
            <a:pPr algn="r" rtl="0">
              <a:spcBef>
                <a:spcPts val="0"/>
              </a:spcBef>
              <a:spcAft>
                <a:spcPts val="800"/>
              </a:spcAft>
            </a:pPr>
            <a:br>
              <a:rPr lang="es-CO" b="0">
                <a:effectLst/>
              </a:rPr>
            </a:br>
            <a:endParaRPr lang="es-CO" b="0">
              <a:effectLst/>
            </a:endParaRPr>
          </a:p>
          <a:p>
            <a:br>
              <a:rPr lang="es-CO"/>
            </a:br>
            <a:endParaRPr lang="es-MX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chemeClr val="lt1"/>
              </a:buClr>
              <a:buSzPts val="4000"/>
            </a:pPr>
            <a:r>
              <a:rPr lang="es-MX" sz="4000" dirty="0">
                <a:solidFill>
                  <a:schemeClr val="lt1"/>
                </a:solidFill>
                <a:latin typeface="Work Sans Medium"/>
                <a:sym typeface="Work Sans Medium"/>
              </a:rPr>
              <a:t>Costos   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55F9995-5BC9-42B8-B638-01B098B01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189" y="2395169"/>
            <a:ext cx="6625621" cy="285153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4" descr="Imagen que contiene Interfaz de usuario gráfic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Formulación del Proyecto </a:t>
            </a:r>
            <a:endParaRPr/>
          </a:p>
        </p:txBody>
      </p:sp>
      <p:pic>
        <p:nvPicPr>
          <p:cNvPr id="112" name="Google Shape;11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73693"/>
            <a:ext cx="5035938" cy="538430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"/>
          <p:cNvSpPr txBox="1"/>
          <p:nvPr/>
        </p:nvSpPr>
        <p:spPr>
          <a:xfrm>
            <a:off x="5907282" y="3140620"/>
            <a:ext cx="163600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SIOTMF</a:t>
            </a:r>
          </a:p>
        </p:txBody>
      </p:sp>
      <p:cxnSp>
        <p:nvCxnSpPr>
          <p:cNvPr id="114" name="Google Shape;114;p3"/>
          <p:cNvCxnSpPr/>
          <p:nvPr/>
        </p:nvCxnSpPr>
        <p:spPr>
          <a:xfrm flipV="1">
            <a:off x="5960948" y="3814962"/>
            <a:ext cx="1538865" cy="5686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5" name="Google Shape;115;p3"/>
          <p:cNvSpPr txBox="1"/>
          <p:nvPr/>
        </p:nvSpPr>
        <p:spPr>
          <a:xfrm>
            <a:off x="5909569" y="3979682"/>
            <a:ext cx="6096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1800" b="0" i="0">
                <a:solidFill>
                  <a:srgbClr val="000000"/>
                </a:solidFill>
                <a:effectLst/>
              </a:rPr>
              <a:t>Sistema de </a:t>
            </a:r>
            <a:r>
              <a:rPr lang="es-MX" sz="1800"/>
              <a:t>información</a:t>
            </a:r>
            <a:r>
              <a:rPr lang="es-MX" sz="1800" b="0" i="0">
                <a:solidFill>
                  <a:srgbClr val="000000"/>
                </a:solidFill>
                <a:effectLst/>
              </a:rPr>
              <a:t> para </a:t>
            </a:r>
            <a:r>
              <a:rPr lang="es-MX" sz="1800"/>
              <a:t>la organización</a:t>
            </a:r>
            <a:r>
              <a:rPr lang="es-MX" sz="1800" b="0" i="0">
                <a:solidFill>
                  <a:srgbClr val="000000"/>
                </a:solidFill>
                <a:effectLst/>
              </a:rPr>
              <a:t> de torneos de </a:t>
            </a:r>
            <a:r>
              <a:rPr lang="es-MX" sz="1800"/>
              <a:t>microfútbol.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General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1643" y="1710884"/>
            <a:ext cx="4334870" cy="39863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" name="Google Shape;122;p4"/>
          <p:cNvCxnSpPr>
            <a:cxnSpLocks/>
            <a:stCxn id="120" idx="1"/>
          </p:cNvCxnSpPr>
          <p:nvPr/>
        </p:nvCxnSpPr>
        <p:spPr>
          <a:xfrm rot="10800000" flipH="1">
            <a:off x="950054" y="1094432"/>
            <a:ext cx="5042400" cy="4800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3" name="Google Shape;123;p4"/>
          <p:cNvSpPr txBox="1"/>
          <p:nvPr/>
        </p:nvSpPr>
        <p:spPr>
          <a:xfrm>
            <a:off x="947852" y="1838493"/>
            <a:ext cx="5550045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es-MX" sz="1800">
                <a:cs typeface="Times New Roman"/>
              </a:rPr>
              <a:t>Desarrollar una aplicación para la organización de torneos de microfútbol en Bogotá.</a:t>
            </a:r>
            <a:endParaRPr lang="es-ES" sz="1800"/>
          </a:p>
          <a:p>
            <a:pPr marL="0" marR="0" lv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s-MX" sz="1800">
              <a:latin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0940" y="5187948"/>
            <a:ext cx="2344262" cy="122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5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Específicos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9" name="Google Shape;129;p5"/>
          <p:cNvCxnSpPr>
            <a:cxnSpLocks/>
          </p:cNvCxnSpPr>
          <p:nvPr/>
        </p:nvCxnSpPr>
        <p:spPr>
          <a:xfrm flipV="1">
            <a:off x="950054" y="1175191"/>
            <a:ext cx="5546424" cy="2264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0" name="Google Shape;130;p5"/>
          <p:cNvSpPr txBox="1"/>
          <p:nvPr/>
        </p:nvSpPr>
        <p:spPr>
          <a:xfrm>
            <a:off x="776345" y="1687542"/>
            <a:ext cx="8367656" cy="307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 algn="just">
              <a:buChar char="•"/>
            </a:pPr>
            <a:r>
              <a:rPr lang="es-MX" sz="1800">
                <a:cs typeface="Times New Roman"/>
              </a:rPr>
              <a:t>Permitir que cualquier persona pueda crear, gestionar y participar en torneos de microfútbol en Bogotá.</a:t>
            </a:r>
            <a:endParaRPr lang="es-ES" sz="1800"/>
          </a:p>
          <a:p>
            <a:pPr marL="285750" indent="-285750" algn="just">
              <a:buChar char="•"/>
            </a:pPr>
            <a:endParaRPr lang="es-MX" sz="1800">
              <a:cs typeface="Times New Roman"/>
            </a:endParaRPr>
          </a:p>
          <a:p>
            <a:pPr marL="285750" indent="-285750" algn="just">
              <a:buChar char="•"/>
            </a:pPr>
            <a:r>
              <a:rPr lang="es-MX" sz="1800">
                <a:cs typeface="Times New Roman"/>
              </a:rPr>
              <a:t>Implementar un sistema de análisis de datos en la aplicación que informe el desempeño de equipos y jugadores durante el torneo.</a:t>
            </a:r>
            <a:endParaRPr lang="es-MX" sz="1800"/>
          </a:p>
          <a:p>
            <a:pPr marL="285750" indent="-285750" algn="just">
              <a:buChar char="•"/>
            </a:pPr>
            <a:endParaRPr lang="es-MX" sz="1800">
              <a:cs typeface="Times New Roman"/>
            </a:endParaRPr>
          </a:p>
          <a:p>
            <a:pPr marL="285750" indent="-285750" algn="just">
              <a:buChar char="•"/>
            </a:pPr>
            <a:r>
              <a:rPr lang="es-MX" sz="1800">
                <a:cs typeface="Times New Roman"/>
              </a:rPr>
              <a:t>Promocionar el deporte y fomentar la práctica del microfútbol como una actividad física sana y divertida para personas de todas las edades en Bogotá.</a:t>
            </a:r>
            <a:endParaRPr lang="es-MX" sz="1800"/>
          </a:p>
          <a:p>
            <a:pPr algn="just">
              <a:buFont typeface="Arial" panose="020B0604020202020204" pitchFamily="34" charset="0"/>
            </a:pPr>
            <a:endParaRPr lang="es-MX" sz="1800" b="0" i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2194" y="2231317"/>
            <a:ext cx="2377262" cy="276241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6"/>
          <p:cNvSpPr txBox="1"/>
          <p:nvPr/>
        </p:nvSpPr>
        <p:spPr>
          <a:xfrm>
            <a:off x="950054" y="39097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lang="es-MX" sz="2600">
                <a:solidFill>
                  <a:srgbClr val="38AA00"/>
                </a:solidFill>
                <a:latin typeface="Work Sans Light"/>
                <a:ea typeface="Calibri"/>
                <a:cs typeface="Calibri"/>
              </a:rPr>
              <a:t>Normalización</a:t>
            </a:r>
          </a:p>
        </p:txBody>
      </p:sp>
      <p:cxnSp>
        <p:nvCxnSpPr>
          <p:cNvPr id="137" name="Google Shape;137;p6"/>
          <p:cNvCxnSpPr>
            <a:stCxn id="136" idx="1"/>
          </p:cNvCxnSpPr>
          <p:nvPr/>
        </p:nvCxnSpPr>
        <p:spPr>
          <a:xfrm flipV="1">
            <a:off x="950054" y="888249"/>
            <a:ext cx="4919780" cy="21726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8" name="Google Shape;138;p6"/>
          <p:cNvSpPr txBox="1"/>
          <p:nvPr/>
        </p:nvSpPr>
        <p:spPr>
          <a:xfrm>
            <a:off x="716132" y="1268697"/>
            <a:ext cx="10759736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 rtl="0" fontAlgn="base"/>
            <a:endParaRPr lang="es-MX" sz="1600" b="0" i="0">
              <a:solidFill>
                <a:srgbClr val="000000"/>
              </a:solidFill>
              <a:effectLst/>
              <a:latin typeface="Times New Roman"/>
            </a:endParaRPr>
          </a:p>
          <a:p>
            <a:br>
              <a:rPr lang="es-MX"/>
            </a:br>
            <a:endParaRPr/>
          </a:p>
        </p:txBody>
      </p:sp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2AC6B8DE-E9D8-C663-5566-6E193C837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705" y="1126359"/>
            <a:ext cx="7086936" cy="52359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38AA00"/>
              </a:buClr>
              <a:buSzPts val="2600"/>
            </a:pPr>
            <a:r>
              <a:rPr lang="es-MX" sz="2600">
                <a:solidFill>
                  <a:srgbClr val="38AA00"/>
                </a:solidFill>
                <a:latin typeface="Work Sans Light"/>
                <a:ea typeface="Calibri"/>
                <a:cs typeface="Calibri"/>
              </a:rPr>
              <a:t>Modelo cero</a:t>
            </a:r>
          </a:p>
        </p:txBody>
      </p:sp>
      <p:cxnSp>
        <p:nvCxnSpPr>
          <p:cNvPr id="145" name="Google Shape;145;p7"/>
          <p:cNvCxnSpPr>
            <a:stCxn id="144" idx="1"/>
          </p:cNvCxnSpPr>
          <p:nvPr/>
        </p:nvCxnSpPr>
        <p:spPr>
          <a:xfrm rot="10800000" flipH="1">
            <a:off x="950054" y="1094432"/>
            <a:ext cx="5042400" cy="4800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47" name="Google Shape;14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4559" y="1816345"/>
            <a:ext cx="1476375" cy="3415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63E56E91-71BE-1167-6A3A-274823881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100" y="1557263"/>
            <a:ext cx="5124993" cy="503445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38AA00"/>
              </a:buClr>
              <a:buSzPts val="2600"/>
            </a:pPr>
            <a:r>
              <a:rPr lang="es-MX" sz="2600">
                <a:solidFill>
                  <a:srgbClr val="38AA00"/>
                </a:solidFill>
                <a:latin typeface="Work Sans Light"/>
                <a:ea typeface="Calibri"/>
                <a:cs typeface="Calibri"/>
              </a:rPr>
              <a:t>Modelo relación</a:t>
            </a:r>
          </a:p>
        </p:txBody>
      </p:sp>
      <p:cxnSp>
        <p:nvCxnSpPr>
          <p:cNvPr id="153" name="Google Shape;153;p8"/>
          <p:cNvCxnSpPr>
            <a:stCxn id="152" idx="1"/>
          </p:cNvCxnSpPr>
          <p:nvPr/>
        </p:nvCxnSpPr>
        <p:spPr>
          <a:xfrm rot="10800000" flipH="1">
            <a:off x="950054" y="1094432"/>
            <a:ext cx="5042400" cy="48000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5" name="Google Shape;155;p8"/>
          <p:cNvPicPr preferRelativeResize="0"/>
          <p:nvPr/>
        </p:nvPicPr>
        <p:blipFill rotWithShape="1">
          <a:blip r:embed="rId3">
            <a:alphaModFix amt="70000"/>
          </a:blip>
          <a:srcRect/>
          <a:stretch/>
        </p:blipFill>
        <p:spPr>
          <a:xfrm>
            <a:off x="7111400" y="2198093"/>
            <a:ext cx="2887963" cy="2461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8122FA50-7FD1-834A-61F4-1FF8E1B3C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679" y="1308100"/>
            <a:ext cx="3837631" cy="536144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chemeClr val="lt1"/>
              </a:buClr>
              <a:buSzPts val="4000"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Entidad relación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4CDF153-5F9D-4EA5-8F8E-D06A7600A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180" y="1617560"/>
            <a:ext cx="4006073" cy="512502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170</Words>
  <Application>Microsoft Office PowerPoint</Application>
  <PresentationFormat>Panorámica</PresentationFormat>
  <Paragraphs>37</Paragraphs>
  <Slides>21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7" baseType="lpstr">
      <vt:lpstr>Arial</vt:lpstr>
      <vt:lpstr>Times New Roman</vt:lpstr>
      <vt:lpstr>Work Sans Light</vt:lpstr>
      <vt:lpstr>Calibri</vt:lpstr>
      <vt:lpstr>Work Sans Medium</vt:lpstr>
      <vt:lpstr>Tema de Office</vt:lpstr>
      <vt:lpstr>Presentación de PowerPoint</vt:lpstr>
      <vt:lpstr>Integrantes</vt:lpstr>
      <vt:lpstr>Formulación del Proyecto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Entidad relación</vt:lpstr>
      <vt:lpstr>Diccionario</vt:lpstr>
      <vt:lpstr>Diccionario</vt:lpstr>
      <vt:lpstr>Contabilidad: Estructura del mercado </vt:lpstr>
      <vt:lpstr>Contabilidad: Datos económicos</vt:lpstr>
      <vt:lpstr>Contabilidad: Plan de inversión</vt:lpstr>
      <vt:lpstr>Contabilidad: Gastos de personal</vt:lpstr>
      <vt:lpstr>Contabilidad: Grafica de gastos de personal </vt:lpstr>
      <vt:lpstr>Contabilidad: Gastos administrativos</vt:lpstr>
      <vt:lpstr>Contabilidad: Comportamiento de ventas</vt:lpstr>
      <vt:lpstr>Contabilidad: Productos</vt:lpstr>
      <vt:lpstr>Costos   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Andrés Herrera Mora</dc:creator>
  <cp:lastModifiedBy>Aprendiz</cp:lastModifiedBy>
  <cp:revision>4</cp:revision>
  <dcterms:created xsi:type="dcterms:W3CDTF">2024-03-15T00:49:27Z</dcterms:created>
  <dcterms:modified xsi:type="dcterms:W3CDTF">2024-06-27T00:58:29Z</dcterms:modified>
</cp:coreProperties>
</file>